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73" r:id="rId8"/>
    <p:sldId id="262" r:id="rId9"/>
    <p:sldId id="263" r:id="rId10"/>
    <p:sldId id="264" r:id="rId11"/>
    <p:sldId id="269" r:id="rId12"/>
    <p:sldId id="265" r:id="rId13"/>
    <p:sldId id="266" r:id="rId14"/>
    <p:sldId id="267" r:id="rId15"/>
    <p:sldId id="268" r:id="rId16"/>
    <p:sldId id="270" r:id="rId17"/>
    <p:sldId id="271" r:id="rId18"/>
    <p:sldId id="272" r:id="rId19"/>
    <p:sldId id="274" r:id="rId20"/>
    <p:sldId id="275"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9" d="100"/>
          <a:sy n="79" d="100"/>
        </p:scale>
        <p:origin x="850"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5/16/2024</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5/16/2024</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Genetic algorithm </a:t>
            </a:r>
          </a:p>
        </p:txBody>
      </p:sp>
      <p:sp>
        <p:nvSpPr>
          <p:cNvPr id="3" name="Subtitle 2"/>
          <p:cNvSpPr>
            <a:spLocks noGrp="1"/>
          </p:cNvSpPr>
          <p:nvPr>
            <p:ph type="subTitle" idx="1"/>
          </p:nvPr>
        </p:nvSpPr>
        <p:spPr>
          <a:xfrm>
            <a:off x="1751012" y="3886200"/>
            <a:ext cx="8676222" cy="1250004"/>
          </a:xfrm>
        </p:spPr>
        <p:txBody>
          <a:bodyPr>
            <a:normAutofit/>
          </a:bodyPr>
          <a:lstStyle/>
          <a:p>
            <a:r>
              <a:rPr lang="en-US" sz="3200" cap="none" dirty="0">
                <a:ln w="0"/>
                <a:effectLst>
                  <a:outerShdw blurRad="38100" dist="19050" dir="2700000" algn="tl" rotWithShape="0">
                    <a:schemeClr val="dk1">
                      <a:alpha val="40000"/>
                    </a:schemeClr>
                  </a:outerShdw>
                </a:effectLst>
              </a:rPr>
              <a:t>Optimize Routing Problem </a:t>
            </a:r>
          </a:p>
        </p:txBody>
      </p:sp>
    </p:spTree>
    <p:extLst>
      <p:ext uri="{BB962C8B-B14F-4D97-AF65-F5344CB8AC3E}">
        <p14:creationId xmlns:p14="http://schemas.microsoft.com/office/powerpoint/2010/main" val="6411826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967" y="130628"/>
            <a:ext cx="9905998" cy="1905000"/>
          </a:xfrm>
        </p:spPr>
        <p:txBody>
          <a:bodyPr/>
          <a:lstStyle/>
          <a:p>
            <a:r>
              <a:rPr lang="en-US" dirty="0">
                <a:effectLst/>
              </a:rPr>
              <a:t>Crossover</a:t>
            </a:r>
            <a:r>
              <a:rPr lang="en-US" b="1" dirty="0">
                <a:effectLst/>
              </a:rPr>
              <a:t/>
            </a:r>
            <a:br>
              <a:rPr lang="en-US" b="1" dirty="0">
                <a:effectLst/>
              </a:rPr>
            </a:br>
            <a:endParaRPr lang="en-US" dirty="0"/>
          </a:p>
        </p:txBody>
      </p:sp>
      <p:pic>
        <p:nvPicPr>
          <p:cNvPr id="4" name="Content Placeholder 3"/>
          <p:cNvPicPr>
            <a:picLocks noGrp="1" noChangeAspect="1"/>
          </p:cNvPicPr>
          <p:nvPr>
            <p:ph idx="1"/>
          </p:nvPr>
        </p:nvPicPr>
        <p:blipFill>
          <a:blip r:embed="rId2"/>
          <a:stretch>
            <a:fillRect/>
          </a:stretch>
        </p:blipFill>
        <p:spPr>
          <a:xfrm>
            <a:off x="444137" y="1132114"/>
            <a:ext cx="9448799" cy="3640183"/>
          </a:xfrm>
          <a:prstGeom prst="rect">
            <a:avLst/>
          </a:prstGeom>
        </p:spPr>
      </p:pic>
      <p:sp>
        <p:nvSpPr>
          <p:cNvPr id="5" name="TextBox 4"/>
          <p:cNvSpPr txBox="1"/>
          <p:nvPr/>
        </p:nvSpPr>
        <p:spPr>
          <a:xfrm>
            <a:off x="348342" y="5007428"/>
            <a:ext cx="9892937" cy="1754326"/>
          </a:xfrm>
          <a:prstGeom prst="rect">
            <a:avLst/>
          </a:prstGeom>
          <a:noFill/>
        </p:spPr>
        <p:txBody>
          <a:bodyPr wrap="square" rtlCol="0">
            <a:spAutoFit/>
          </a:bodyPr>
          <a:lstStyle/>
          <a:p>
            <a:r>
              <a:rPr lang="en-US" dirty="0"/>
              <a:t>These functions perform </a:t>
            </a:r>
            <a:r>
              <a:rPr lang="en-US" dirty="0">
                <a:ln w="0"/>
                <a:solidFill>
                  <a:schemeClr val="accent1"/>
                </a:solidFill>
                <a:effectLst>
                  <a:outerShdw blurRad="38100" dist="25400" dir="5400000" algn="ctr" rotWithShape="0">
                    <a:srgbClr val="6E747A">
                      <a:alpha val="43000"/>
                    </a:srgbClr>
                  </a:outerShdw>
                </a:effectLst>
              </a:rPr>
              <a:t>crossover operation on two parent chromosomes </a:t>
            </a:r>
            <a:r>
              <a:rPr lang="en-US" dirty="0"/>
              <a:t>to generate two offspring chromosomes and repair the offspring routes to avoid repeating cities and ensure they start and end at the origin and destination cities. Adjustments may be needed based on the specific requirements of your Genetic Algorithm implementation.</a:t>
            </a:r>
            <a:endParaRPr lang="en-US" dirty="0"/>
          </a:p>
          <a:p>
            <a:r>
              <a:rPr lang="en-US" dirty="0"/>
              <a:t/>
            </a:r>
            <a:br>
              <a:rPr lang="en-US" dirty="0"/>
            </a:br>
            <a:endParaRPr lang="en-US" dirty="0"/>
          </a:p>
        </p:txBody>
      </p:sp>
    </p:spTree>
    <p:extLst>
      <p:ext uri="{BB962C8B-B14F-4D97-AF65-F5344CB8AC3E}">
        <p14:creationId xmlns:p14="http://schemas.microsoft.com/office/powerpoint/2010/main" val="2484315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miro.medium.com/v2/resize:fit:1313/1*ruyoJEnir_BNi-alJsi9L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504" y="1227909"/>
            <a:ext cx="12087496" cy="466779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265311" y="309546"/>
            <a:ext cx="3775465" cy="369332"/>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wrap="square">
            <a:spAutoFit/>
          </a:bodyPr>
          <a:lstStyle/>
          <a:p>
            <a:r>
              <a:rPr lang="en-US" dirty="0"/>
              <a:t>HOW Crossover WORK</a:t>
            </a:r>
          </a:p>
        </p:txBody>
      </p:sp>
    </p:spTree>
    <p:extLst>
      <p:ext uri="{BB962C8B-B14F-4D97-AF65-F5344CB8AC3E}">
        <p14:creationId xmlns:p14="http://schemas.microsoft.com/office/powerpoint/2010/main" val="3175181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470" y="0"/>
            <a:ext cx="9905998" cy="1358537"/>
          </a:xfrm>
        </p:spPr>
        <p:txBody>
          <a:bodyPr/>
          <a:lstStyle/>
          <a:p>
            <a:r>
              <a:rPr lang="en-US" dirty="0" smtClean="0">
                <a:effectLst/>
              </a:rPr>
              <a:t>HOW Crossover </a:t>
            </a:r>
            <a:r>
              <a:rPr lang="en-US" dirty="0">
                <a:effectLst/>
              </a:rPr>
              <a:t>WORK</a:t>
            </a:r>
            <a:r>
              <a:rPr lang="en-US" b="1" dirty="0">
                <a:effectLst/>
              </a:rPr>
              <a:t/>
            </a:r>
            <a:br>
              <a:rPr lang="en-US" b="1" dirty="0">
                <a:effectLst/>
              </a:rPr>
            </a:br>
            <a:endParaRPr lang="en-US" dirty="0"/>
          </a:p>
        </p:txBody>
      </p:sp>
      <p:pic>
        <p:nvPicPr>
          <p:cNvPr id="6" name="Picture 5"/>
          <p:cNvPicPr>
            <a:picLocks noChangeAspect="1"/>
          </p:cNvPicPr>
          <p:nvPr/>
        </p:nvPicPr>
        <p:blipFill>
          <a:blip r:embed="rId2"/>
          <a:stretch>
            <a:fillRect/>
          </a:stretch>
        </p:blipFill>
        <p:spPr>
          <a:xfrm>
            <a:off x="1141413" y="957941"/>
            <a:ext cx="9363075" cy="5338355"/>
          </a:xfrm>
          <a:prstGeom prst="rect">
            <a:avLst/>
          </a:prstGeom>
        </p:spPr>
      </p:pic>
    </p:spTree>
    <p:extLst>
      <p:ext uri="{BB962C8B-B14F-4D97-AF65-F5344CB8AC3E}">
        <p14:creationId xmlns:p14="http://schemas.microsoft.com/office/powerpoint/2010/main" val="12533138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22811" y="796835"/>
            <a:ext cx="10634799" cy="5299166"/>
          </a:xfrm>
          <a:prstGeom prst="rect">
            <a:avLst/>
          </a:prstGeom>
        </p:spPr>
      </p:pic>
    </p:spTree>
    <p:extLst>
      <p:ext uri="{BB962C8B-B14F-4D97-AF65-F5344CB8AC3E}">
        <p14:creationId xmlns:p14="http://schemas.microsoft.com/office/powerpoint/2010/main" val="4929035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014" y="148045"/>
            <a:ext cx="9905998" cy="627018"/>
          </a:xfrm>
        </p:spPr>
        <p:txBody>
          <a:bodyPr/>
          <a:lstStyle/>
          <a:p>
            <a:r>
              <a:rPr lang="en-US" b="1" dirty="0">
                <a:effectLst/>
              </a:rPr>
              <a:t>mutation</a:t>
            </a:r>
            <a:endParaRPr lang="en-US" dirty="0"/>
          </a:p>
        </p:txBody>
      </p:sp>
      <p:pic>
        <p:nvPicPr>
          <p:cNvPr id="4" name="Content Placeholder 3"/>
          <p:cNvPicPr>
            <a:picLocks noGrp="1" noChangeAspect="1"/>
          </p:cNvPicPr>
          <p:nvPr>
            <p:ph idx="1"/>
          </p:nvPr>
        </p:nvPicPr>
        <p:blipFill>
          <a:blip r:embed="rId2"/>
          <a:stretch>
            <a:fillRect/>
          </a:stretch>
        </p:blipFill>
        <p:spPr>
          <a:xfrm>
            <a:off x="792481" y="1820091"/>
            <a:ext cx="9570720" cy="4789715"/>
          </a:xfrm>
          <a:prstGeom prst="rect">
            <a:avLst/>
          </a:prstGeom>
        </p:spPr>
      </p:pic>
      <p:sp>
        <p:nvSpPr>
          <p:cNvPr id="5" name="TextBox 4"/>
          <p:cNvSpPr txBox="1"/>
          <p:nvPr/>
        </p:nvSpPr>
        <p:spPr>
          <a:xfrm>
            <a:off x="227014" y="592182"/>
            <a:ext cx="11756571" cy="1754326"/>
          </a:xfrm>
          <a:prstGeom prst="rect">
            <a:avLst/>
          </a:prstGeom>
          <a:noFill/>
        </p:spPr>
        <p:txBody>
          <a:bodyPr wrap="square" rtlCol="0">
            <a:spAutoFit/>
          </a:bodyPr>
          <a:lstStyle/>
          <a:p>
            <a:r>
              <a:rPr lang="en-US"/>
              <a:t/>
            </a:r>
            <a:br>
              <a:rPr lang="en-US"/>
            </a:br>
            <a:r>
              <a:rPr lang="en-US"/>
              <a:t>This function applies mutation to a chromosome to create two new chromosomes with slightly modified routes. </a:t>
            </a:r>
            <a:r>
              <a:rPr lang="en-US" dirty="0"/>
              <a:t>Adjustments may be needed based on the specific requirements of your Genetic Algorithm implementation.</a:t>
            </a:r>
            <a:endParaRPr lang="en-US" dirty="0"/>
          </a:p>
          <a:p>
            <a:r>
              <a:rPr lang="en-US" dirty="0"/>
              <a:t/>
            </a:r>
            <a:br>
              <a:rPr lang="en-US" dirty="0"/>
            </a:br>
            <a:endParaRPr lang="en-US" dirty="0"/>
          </a:p>
        </p:txBody>
      </p:sp>
    </p:spTree>
    <p:extLst>
      <p:ext uri="{BB962C8B-B14F-4D97-AF65-F5344CB8AC3E}">
        <p14:creationId xmlns:p14="http://schemas.microsoft.com/office/powerpoint/2010/main" val="4245903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6090" y="69668"/>
            <a:ext cx="9609907" cy="1426029"/>
          </a:xfrm>
        </p:spPr>
        <p:txBody>
          <a:bodyPr/>
          <a:lstStyle/>
          <a:p>
            <a:r>
              <a:rPr lang="en-US" dirty="0" smtClean="0"/>
              <a:t>How mutation work </a:t>
            </a:r>
            <a:endParaRPr lang="en-US" dirty="0"/>
          </a:p>
        </p:txBody>
      </p:sp>
      <p:pic>
        <p:nvPicPr>
          <p:cNvPr id="2050" name="Picture 2" descr="https://miro.medium.com/v2/resize:fit:1313/1*26SrFrUV5tT7Wd1bQzZRW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5541" y="1105990"/>
            <a:ext cx="11209110" cy="4075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25028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259" y="113211"/>
            <a:ext cx="9905998" cy="1524000"/>
          </a:xfrm>
        </p:spPr>
        <p:txBody>
          <a:bodyPr/>
          <a:lstStyle/>
          <a:p>
            <a:r>
              <a:rPr lang="en-US" b="1" dirty="0">
                <a:effectLst/>
              </a:rPr>
              <a:t>Running the Genetic Algorithm</a:t>
            </a:r>
            <a:br>
              <a:rPr lang="en-US" b="1" dirty="0">
                <a:effectLst/>
              </a:rPr>
            </a:br>
            <a:endParaRPr lang="en-US" dirty="0"/>
          </a:p>
        </p:txBody>
      </p:sp>
      <p:pic>
        <p:nvPicPr>
          <p:cNvPr id="4" name="Picture 3"/>
          <p:cNvPicPr>
            <a:picLocks noChangeAspect="1"/>
          </p:cNvPicPr>
          <p:nvPr/>
        </p:nvPicPr>
        <p:blipFill>
          <a:blip r:embed="rId2"/>
          <a:stretch>
            <a:fillRect/>
          </a:stretch>
        </p:blipFill>
        <p:spPr>
          <a:xfrm>
            <a:off x="920676" y="964857"/>
            <a:ext cx="9899724" cy="4324319"/>
          </a:xfrm>
          <a:prstGeom prst="rect">
            <a:avLst/>
          </a:prstGeom>
        </p:spPr>
      </p:pic>
      <p:sp>
        <p:nvSpPr>
          <p:cNvPr id="5" name="TextBox 4"/>
          <p:cNvSpPr txBox="1"/>
          <p:nvPr/>
        </p:nvSpPr>
        <p:spPr>
          <a:xfrm>
            <a:off x="920676" y="5576047"/>
            <a:ext cx="10533530" cy="923330"/>
          </a:xfrm>
          <a:prstGeom prst="rect">
            <a:avLst/>
          </a:prstGeom>
          <a:noFill/>
        </p:spPr>
        <p:txBody>
          <a:bodyPr wrap="square" rtlCol="0">
            <a:spAutoFit/>
          </a:bodyPr>
          <a:lstStyle/>
          <a:p>
            <a:r>
              <a:rPr lang="en-US" dirty="0"/>
              <a:t>This phase sets up the initial conditions and prepares the algorithm for iterative generations. The subsequent loop, not detailed here, would involve the iterative application of selection, crossover, and mutation operations on the population until termination conditions are met.</a:t>
            </a:r>
            <a:endParaRPr lang="en-US" dirty="0"/>
          </a:p>
        </p:txBody>
      </p:sp>
    </p:spTree>
    <p:extLst>
      <p:ext uri="{BB962C8B-B14F-4D97-AF65-F5344CB8AC3E}">
        <p14:creationId xmlns:p14="http://schemas.microsoft.com/office/powerpoint/2010/main" val="6306623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223737"/>
            <a:ext cx="11935838" cy="6303523"/>
          </a:xfrm>
          <a:prstGeom prst="rect">
            <a:avLst/>
          </a:prstGeom>
        </p:spPr>
      </p:pic>
    </p:spTree>
    <p:extLst>
      <p:ext uri="{BB962C8B-B14F-4D97-AF65-F5344CB8AC3E}">
        <p14:creationId xmlns:p14="http://schemas.microsoft.com/office/powerpoint/2010/main" val="36152279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464" y="191310"/>
            <a:ext cx="9905998" cy="1121923"/>
          </a:xfrm>
        </p:spPr>
        <p:txBody>
          <a:bodyPr/>
          <a:lstStyle/>
          <a:p>
            <a:r>
              <a:rPr lang="en-US" b="1" dirty="0">
                <a:effectLst/>
              </a:rPr>
              <a:t>Conclusion</a:t>
            </a:r>
            <a:endParaRPr lang="en-US" dirty="0"/>
          </a:p>
        </p:txBody>
      </p:sp>
      <p:sp>
        <p:nvSpPr>
          <p:cNvPr id="3" name="Content Placeholder 2"/>
          <p:cNvSpPr>
            <a:spLocks noGrp="1"/>
          </p:cNvSpPr>
          <p:nvPr>
            <p:ph idx="1"/>
          </p:nvPr>
        </p:nvSpPr>
        <p:spPr>
          <a:xfrm>
            <a:off x="207558" y="1480225"/>
            <a:ext cx="11407268" cy="4064541"/>
          </a:xfrm>
        </p:spPr>
        <p:txBody>
          <a:bodyPr>
            <a:normAutofit/>
          </a:bodyPr>
          <a:lstStyle/>
          <a:p>
            <a:pPr marL="0" indent="0">
              <a:buNone/>
            </a:pPr>
            <a:r>
              <a:rPr lang="en-US" cap="none" dirty="0">
                <a:ln w="0"/>
                <a:solidFill>
                  <a:schemeClr val="accent1"/>
                </a:solidFill>
                <a:effectLst>
                  <a:outerShdw blurRad="38100" dist="25400" dir="5400000" algn="ctr" rotWithShape="0">
                    <a:srgbClr val="6E747A">
                      <a:alpha val="43000"/>
                    </a:srgbClr>
                  </a:outerShdw>
                </a:effectLst>
              </a:rPr>
              <a:t>Genetic Algorithms (GAs) are powerful optimization tools adept at efficiently exploring large solution spaces. They exhibit robustness in handling complex, multi-dimensional problems with nonlinear constraints. GAs dynamically adapt to changing environments and evolving constraints, ensuring global optimization. Despite challenges like parameter tuning, their interpretability and ability to find global optima make them valuable. Advancements in algorithms and computing continue to enhance their efficacy. GAs stand as a testament to the power of evolutionary computing in addressing complex optimization challenges. They remain at the forefront of innovation, driving efficiency and unlocking new possibilities in problem-solving.</a:t>
            </a:r>
            <a:endParaRPr lang="en-US" cap="none"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42787314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192" y="152400"/>
            <a:ext cx="9905998" cy="1335932"/>
          </a:xfrm>
        </p:spPr>
        <p:txBody>
          <a:bodyPr/>
          <a:lstStyle/>
          <a:p>
            <a:r>
              <a:rPr lang="en-US" b="1" dirty="0">
                <a:effectLst/>
              </a:rPr>
              <a:t>Q&amp;A</a:t>
            </a:r>
            <a:endParaRPr lang="en-US" dirty="0"/>
          </a:p>
        </p:txBody>
      </p:sp>
      <p:sp>
        <p:nvSpPr>
          <p:cNvPr id="3" name="Content Placeholder 2"/>
          <p:cNvSpPr>
            <a:spLocks noGrp="1"/>
          </p:cNvSpPr>
          <p:nvPr>
            <p:ph idx="1"/>
          </p:nvPr>
        </p:nvSpPr>
        <p:spPr>
          <a:xfrm>
            <a:off x="265924" y="1177048"/>
            <a:ext cx="9905998" cy="2334637"/>
          </a:xfrm>
        </p:spPr>
        <p:txBody>
          <a:bodyPr/>
          <a:lstStyle/>
          <a:p>
            <a:r>
              <a:rPr lang="en-US" sz="3600" cap="none" dirty="0" smtClean="0">
                <a:ln w="0"/>
                <a:solidFill>
                  <a:schemeClr val="accent1"/>
                </a:solidFill>
                <a:effectLst>
                  <a:outerShdw blurRad="38100" dist="25400" dir="5400000" algn="ctr" rotWithShape="0">
                    <a:srgbClr val="6E747A">
                      <a:alpha val="43000"/>
                    </a:srgbClr>
                  </a:outerShdw>
                </a:effectLst>
                <a:latin typeface="Arial Black" panose="020B0A04020102020204" pitchFamily="34" charset="0"/>
              </a:rPr>
              <a:t>questions?</a:t>
            </a:r>
            <a:endParaRPr lang="ar-EG" sz="3600" cap="none" dirty="0" smtClean="0">
              <a:ln w="0"/>
              <a:solidFill>
                <a:schemeClr val="accent1"/>
              </a:solidFill>
              <a:effectLst>
                <a:outerShdw blurRad="38100" dist="25400" dir="5400000" algn="ctr" rotWithShape="0">
                  <a:srgbClr val="6E747A">
                    <a:alpha val="43000"/>
                  </a:srgbClr>
                </a:outerShdw>
              </a:effectLst>
              <a:latin typeface="Arial Black" panose="020B0A04020102020204" pitchFamily="34" charset="0"/>
            </a:endParaRPr>
          </a:p>
          <a:p>
            <a:pPr marL="0" indent="0">
              <a:buNone/>
            </a:pPr>
            <a:r>
              <a:rPr lang="en-US" sz="2400" cap="none" dirty="0" smtClean="0">
                <a:ln w="0"/>
                <a:solidFill>
                  <a:schemeClr val="accent1"/>
                </a:solidFill>
                <a:effectLst>
                  <a:outerShdw blurRad="38100" dist="25400" dir="5400000" algn="ctr" rotWithShape="0">
                    <a:srgbClr val="6E747A">
                      <a:alpha val="43000"/>
                    </a:srgbClr>
                  </a:outerShdw>
                </a:effectLst>
              </a:rPr>
              <a:t>Go To GOOGLE and ask him </a:t>
            </a:r>
            <a:r>
              <a:rPr lang="en-US" sz="2400" cap="none" dirty="0" smtClean="0">
                <a:ln w="0"/>
                <a:solidFill>
                  <a:schemeClr val="accent1"/>
                </a:solidFill>
                <a:effectLst>
                  <a:outerShdw blurRad="38100" dist="25400" dir="5400000" algn="ctr" rotWithShape="0">
                    <a:srgbClr val="6E747A">
                      <a:alpha val="43000"/>
                    </a:srgbClr>
                  </a:outerShdw>
                </a:effectLst>
                <a:sym typeface="Wingdings" panose="05000000000000000000" pitchFamily="2" charset="2"/>
              </a:rPr>
              <a:t> </a:t>
            </a:r>
            <a:r>
              <a:rPr lang="en-US" sz="2400" cap="none" dirty="0">
                <a:ln w="0"/>
                <a:effectLst>
                  <a:outerShdw blurRad="38100" dist="19050" dir="2700000" algn="tl" rotWithShape="0">
                    <a:schemeClr val="dk1">
                      <a:alpha val="40000"/>
                    </a:schemeClr>
                  </a:outerShdw>
                </a:effectLst>
              </a:rPr>
              <a:t>https://www.google.com/</a:t>
            </a:r>
          </a:p>
          <a:p>
            <a:pPr marL="0" indent="0">
              <a:buNone/>
            </a:pPr>
            <a:endParaRPr lang="en-US" sz="2400" cap="none" dirty="0" smtClean="0">
              <a:ln w="0"/>
              <a:solidFill>
                <a:schemeClr val="accent1"/>
              </a:solidFill>
              <a:effectLst>
                <a:outerShdw blurRad="38100" dist="25400" dir="5400000" algn="ctr" rotWithShape="0">
                  <a:srgbClr val="6E747A">
                    <a:alpha val="43000"/>
                  </a:srgbClr>
                </a:outerShdw>
              </a:effectLst>
            </a:endParaRPr>
          </a:p>
          <a:p>
            <a:pPr algn="ctr"/>
            <a:endParaRPr lang="en-US" b="1" dirty="0"/>
          </a:p>
        </p:txBody>
      </p:sp>
    </p:spTree>
    <p:extLst>
      <p:ext uri="{BB962C8B-B14F-4D97-AF65-F5344CB8AC3E}">
        <p14:creationId xmlns:p14="http://schemas.microsoft.com/office/powerpoint/2010/main" val="22252517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effectLst/>
              </a:rPr>
              <a:t>Introduction</a:t>
            </a:r>
            <a:endParaRPr lang="en-US" dirty="0"/>
          </a:p>
        </p:txBody>
      </p:sp>
      <p:sp>
        <p:nvSpPr>
          <p:cNvPr id="3" name="Content Placeholder 2"/>
          <p:cNvSpPr>
            <a:spLocks noGrp="1"/>
          </p:cNvSpPr>
          <p:nvPr>
            <p:ph idx="1"/>
          </p:nvPr>
        </p:nvSpPr>
        <p:spPr/>
        <p:txBody>
          <a:bodyPr>
            <a:normAutofit lnSpcReduction="10000"/>
          </a:bodyPr>
          <a:lstStyle/>
          <a:p>
            <a:r>
              <a:rPr lang="en-US" cap="none" dirty="0">
                <a:ln w="0"/>
                <a:effectLst>
                  <a:outerShdw blurRad="38100" dist="19050" dir="2700000" algn="tl" rotWithShape="0">
                    <a:schemeClr val="dk1">
                      <a:alpha val="40000"/>
                    </a:schemeClr>
                  </a:outerShdw>
                </a:effectLst>
              </a:rPr>
              <a:t>Welcome to our presentation on Genetic Algorithms (GAs) and Optimize Routing Problems (ORPs). Optimization is crucial across various domains, from logistics to resource allocation. At the heart of optimization lies the Shortest Path Problem (SPP), seeking the most efficient route between two points in a network. However, real-world challenges like traffic congestion and dynamic environments make this task complex. Genetic Algorithms offer a promising solution, inspired by natural evolution. They efficiently explore solution spaces, adapt to changes, and discover near-optimal solutions. In this presentation, we explore Genetic Algorithms and their application in solving routing optimization problems, focusing on the Shortest Path Problem.</a:t>
            </a:r>
            <a:endParaRPr lang="en-US" cap="none"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5502230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6315" y="2127115"/>
            <a:ext cx="9905998" cy="1905000"/>
          </a:xfrm>
        </p:spPr>
        <p:txBody>
          <a:bodyPr/>
          <a:lstStyle/>
          <a:p>
            <a:pPr algn="ctr"/>
            <a:r>
              <a:rPr lang="en-US" b="1" dirty="0">
                <a:effectLst/>
              </a:rPr>
              <a:t>Thank You</a:t>
            </a:r>
            <a:endParaRPr lang="en-US" dirty="0"/>
          </a:p>
        </p:txBody>
      </p:sp>
      <p:sp>
        <p:nvSpPr>
          <p:cNvPr id="3" name="Content Placeholder 2"/>
          <p:cNvSpPr>
            <a:spLocks noGrp="1"/>
          </p:cNvSpPr>
          <p:nvPr>
            <p:ph idx="1"/>
          </p:nvPr>
        </p:nvSpPr>
        <p:spPr>
          <a:xfrm>
            <a:off x="1141413" y="4260715"/>
            <a:ext cx="9905998" cy="1530485"/>
          </a:xfrm>
        </p:spPr>
        <p:txBody>
          <a:bodyPr>
            <a:normAutofit/>
          </a:bodyPr>
          <a:lstStyle/>
          <a:p>
            <a:pPr marL="0" indent="0">
              <a:buNone/>
            </a:pPr>
            <a:r>
              <a:rPr lang="en-US" sz="2800" cap="none" dirty="0">
                <a:ln w="0"/>
                <a:solidFill>
                  <a:schemeClr val="accent1"/>
                </a:solidFill>
                <a:effectLst>
                  <a:outerShdw blurRad="38100" dist="25400" dir="5400000" algn="ctr" rotWithShape="0">
                    <a:srgbClr val="6E747A">
                      <a:alpha val="43000"/>
                    </a:srgbClr>
                  </a:outerShdw>
                </a:effectLst>
              </a:rPr>
              <a:t>In Finally Genetic algorithm has nothing to do with </a:t>
            </a:r>
            <a:r>
              <a:rPr lang="en-US" sz="2800" cap="none" dirty="0" smtClean="0">
                <a:ln w="0"/>
                <a:solidFill>
                  <a:schemeClr val="accent1"/>
                </a:solidFill>
                <a:effectLst>
                  <a:outerShdw blurRad="38100" dist="25400" dir="5400000" algn="ctr" rotWithShape="0">
                    <a:srgbClr val="6E747A">
                      <a:alpha val="43000"/>
                    </a:srgbClr>
                  </a:outerShdw>
                </a:effectLst>
              </a:rPr>
              <a:t>genes.</a:t>
            </a:r>
            <a:endParaRPr lang="en-US" sz="2800" cap="none"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593664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 y="78377"/>
            <a:ext cx="9905998" cy="1132114"/>
          </a:xfrm>
        </p:spPr>
        <p:txBody>
          <a:bodyPr/>
          <a:lstStyle/>
          <a:p>
            <a:r>
              <a:rPr lang="en-US" dirty="0">
                <a:effectLst/>
              </a:rPr>
              <a:t>What are Genetic Algorithms?</a:t>
            </a:r>
            <a:endParaRPr lang="en-US" dirty="0"/>
          </a:p>
        </p:txBody>
      </p:sp>
      <p:sp>
        <p:nvSpPr>
          <p:cNvPr id="3" name="Content Placeholder 2"/>
          <p:cNvSpPr>
            <a:spLocks noGrp="1"/>
          </p:cNvSpPr>
          <p:nvPr>
            <p:ph idx="1"/>
          </p:nvPr>
        </p:nvSpPr>
        <p:spPr>
          <a:xfrm>
            <a:off x="121920" y="1088571"/>
            <a:ext cx="12191999" cy="5677988"/>
          </a:xfrm>
        </p:spPr>
        <p:txBody>
          <a:bodyPr>
            <a:normAutofit fontScale="85000" lnSpcReduction="20000"/>
          </a:bodyPr>
          <a:lstStyle/>
          <a:p>
            <a:r>
              <a:rPr lang="en-US" cap="none"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Genetic Algorithms (GAs) </a:t>
            </a:r>
            <a:r>
              <a:rPr lang="en-US" cap="none" dirty="0">
                <a:ln w="0"/>
                <a:effectLst>
                  <a:outerShdw blurRad="38100" dist="19050" dir="2700000" algn="tl" rotWithShape="0">
                    <a:schemeClr val="dk1">
                      <a:alpha val="40000"/>
                    </a:schemeClr>
                  </a:outerShdw>
                </a:effectLst>
              </a:rPr>
              <a:t>are optimization algorithms inspired by the process of natural selection and evolution. They mimic the principles of biological evolution to solve complex optimization problems efficiently. Here's a summary:</a:t>
            </a:r>
          </a:p>
          <a:p>
            <a:r>
              <a:rPr lang="en-US" cap="none"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Inspiration from Nature</a:t>
            </a:r>
            <a:r>
              <a:rPr lang="en-US" cap="none" dirty="0">
                <a:ln w="0"/>
                <a:effectLst>
                  <a:outerShdw blurRad="38100" dist="19050" dir="2700000" algn="tl" rotWithShape="0">
                    <a:schemeClr val="dk1">
                      <a:alpha val="40000"/>
                    </a:schemeClr>
                  </a:outerShdw>
                </a:effectLst>
              </a:rPr>
              <a:t>: GAs are inspired by the process of natural selection, where individuals with traits better suited to their environment are more likely to survive and reproduce.</a:t>
            </a:r>
          </a:p>
          <a:p>
            <a:r>
              <a:rPr lang="en-US" cap="none"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Basic Components</a:t>
            </a:r>
            <a:r>
              <a:rPr lang="en-US" cap="none" dirty="0">
                <a:ln w="0"/>
                <a:effectLst>
                  <a:outerShdw blurRad="38100" dist="19050" dir="2700000" algn="tl" rotWithShape="0">
                    <a:schemeClr val="dk1">
                      <a:alpha val="40000"/>
                    </a:schemeClr>
                  </a:outerShdw>
                </a:effectLst>
              </a:rPr>
              <a:t>: GAs operate on a population of potential solutions, represented as chromosomes. These solutions are evaluated using a fitness function, which measures how well they perform the task at hand.</a:t>
            </a:r>
          </a:p>
          <a:p>
            <a:r>
              <a:rPr lang="en-US" cap="none"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Evolutionary Operators</a:t>
            </a:r>
            <a:r>
              <a:rPr lang="en-US" cap="none" dirty="0">
                <a:ln w="0"/>
                <a:effectLst>
                  <a:outerShdw blurRad="38100" dist="19050" dir="2700000" algn="tl" rotWithShape="0">
                    <a:schemeClr val="dk1">
                      <a:alpha val="40000"/>
                    </a:schemeClr>
                  </a:outerShdw>
                </a:effectLst>
              </a:rPr>
              <a:t>: GAs employ several operators:</a:t>
            </a:r>
          </a:p>
          <a:p>
            <a:pPr lvl="1"/>
            <a:r>
              <a:rPr lang="en-US" b="1" cap="none" spc="50" dirty="0">
                <a:ln w="9525" cmpd="sng">
                  <a:solidFill>
                    <a:schemeClr val="accent1"/>
                  </a:solidFill>
                  <a:prstDash val="solid"/>
                </a:ln>
                <a:solidFill>
                  <a:srgbClr val="70AD47">
                    <a:tint val="1000"/>
                  </a:srgbClr>
                </a:solidFill>
                <a:effectLst>
                  <a:glow rad="38100">
                    <a:schemeClr val="accent1">
                      <a:alpha val="40000"/>
                    </a:schemeClr>
                  </a:glow>
                </a:effectLst>
              </a:rPr>
              <a:t>Selection</a:t>
            </a:r>
            <a:r>
              <a:rPr lang="en-US" cap="none" dirty="0">
                <a:ln w="0"/>
                <a:effectLst>
                  <a:outerShdw blurRad="38100" dist="19050" dir="2700000" algn="tl" rotWithShape="0">
                    <a:schemeClr val="dk1">
                      <a:alpha val="40000"/>
                    </a:schemeClr>
                  </a:outerShdw>
                </a:effectLst>
              </a:rPr>
              <a:t>: Individuals with higher fitness are more likely to be selected for reproduction.</a:t>
            </a:r>
          </a:p>
          <a:p>
            <a:pPr lvl="1"/>
            <a:r>
              <a:rPr lang="en-US" b="1" cap="none" spc="50" dirty="0">
                <a:ln w="9525" cmpd="sng">
                  <a:solidFill>
                    <a:schemeClr val="accent1"/>
                  </a:solidFill>
                  <a:prstDash val="solid"/>
                </a:ln>
                <a:solidFill>
                  <a:srgbClr val="70AD47">
                    <a:tint val="1000"/>
                  </a:srgbClr>
                </a:solidFill>
                <a:effectLst>
                  <a:glow rad="38100">
                    <a:schemeClr val="accent1">
                      <a:alpha val="40000"/>
                    </a:schemeClr>
                  </a:glow>
                </a:effectLst>
              </a:rPr>
              <a:t>Crossover</a:t>
            </a:r>
            <a:r>
              <a:rPr lang="en-US" cap="none" dirty="0">
                <a:ln w="0"/>
                <a:effectLst>
                  <a:outerShdw blurRad="38100" dist="19050" dir="2700000" algn="tl" rotWithShape="0">
                    <a:schemeClr val="dk1">
                      <a:alpha val="40000"/>
                    </a:schemeClr>
                  </a:outerShdw>
                </a:effectLst>
              </a:rPr>
              <a:t>: Genetic information is exchanged between selected individuals to create new offspring.</a:t>
            </a:r>
          </a:p>
          <a:p>
            <a:pPr lvl="1"/>
            <a:r>
              <a:rPr lang="en-US" b="1" cap="none" spc="50" dirty="0">
                <a:ln w="9525" cmpd="sng">
                  <a:solidFill>
                    <a:schemeClr val="accent1"/>
                  </a:solidFill>
                  <a:prstDash val="solid"/>
                </a:ln>
                <a:solidFill>
                  <a:srgbClr val="70AD47">
                    <a:tint val="1000"/>
                  </a:srgbClr>
                </a:solidFill>
                <a:effectLst>
                  <a:glow rad="38100">
                    <a:schemeClr val="accent1">
                      <a:alpha val="40000"/>
                    </a:schemeClr>
                  </a:glow>
                </a:effectLst>
              </a:rPr>
              <a:t>Mutation</a:t>
            </a:r>
            <a:r>
              <a:rPr lang="en-US" cap="none" dirty="0">
                <a:ln w="0"/>
                <a:effectLst>
                  <a:outerShdw blurRad="38100" dist="19050" dir="2700000" algn="tl" rotWithShape="0">
                    <a:schemeClr val="dk1">
                      <a:alpha val="40000"/>
                    </a:schemeClr>
                  </a:outerShdw>
                </a:effectLst>
              </a:rPr>
              <a:t>: Random changes are introduced into the genetic information of offspring to promote diversity.</a:t>
            </a:r>
          </a:p>
          <a:p>
            <a:r>
              <a:rPr lang="en-US" cap="none"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Iterative Process</a:t>
            </a:r>
            <a:r>
              <a:rPr lang="en-US" cap="none" dirty="0">
                <a:ln w="0"/>
                <a:effectLst>
                  <a:outerShdw blurRad="38100" dist="19050" dir="2700000" algn="tl" rotWithShape="0">
                    <a:schemeClr val="dk1">
                      <a:alpha val="40000"/>
                    </a:schemeClr>
                  </a:outerShdw>
                </a:effectLst>
              </a:rPr>
              <a:t>: The process of selection, crossover, and mutation is iteratively applied to the population, leading to the evolution of better solutions over generations.</a:t>
            </a:r>
          </a:p>
          <a:p>
            <a:r>
              <a:rPr lang="en-US" cap="none"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Termination</a:t>
            </a:r>
            <a:r>
              <a:rPr lang="en-US" cap="none" dirty="0">
                <a:ln w="0"/>
                <a:effectLst>
                  <a:outerShdw blurRad="38100" dist="19050" dir="2700000" algn="tl" rotWithShape="0">
                    <a:schemeClr val="dk1">
                      <a:alpha val="40000"/>
                    </a:schemeClr>
                  </a:outerShdw>
                </a:effectLst>
              </a:rPr>
              <a:t>: The algorithm terminates when a stopping criterion is met, such as reaching a maximum number of generations or achieving a satisfactory solution.</a:t>
            </a:r>
          </a:p>
          <a:p>
            <a:r>
              <a:rPr lang="en-US" cap="none"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Adaptability</a:t>
            </a:r>
            <a:r>
              <a:rPr lang="en-US" cap="none" dirty="0">
                <a:ln w="0"/>
                <a:effectLst>
                  <a:outerShdw blurRad="38100" dist="19050" dir="2700000" algn="tl" rotWithShape="0">
                    <a:schemeClr val="dk1">
                      <a:alpha val="40000"/>
                    </a:schemeClr>
                  </a:outerShdw>
                </a:effectLst>
              </a:rPr>
              <a:t>: GAs are adaptable and can handle a wide range of optimization problems, including those with complex, multi-dimensional solution spaces.</a:t>
            </a:r>
          </a:p>
          <a:p>
            <a:r>
              <a:rPr lang="en-US" cap="none" dirty="0">
                <a:ln w="0"/>
                <a:effectLst>
                  <a:outerShdw blurRad="38100" dist="19050" dir="2700000" algn="tl" rotWithShape="0">
                    <a:schemeClr val="dk1">
                      <a:alpha val="40000"/>
                    </a:schemeClr>
                  </a:outerShdw>
                </a:effectLst>
              </a:rPr>
              <a:t>GAs offer a powerful and flexible approach to optimization, capable of finding high-quality solutions to challenging problems. In the context of routing optimization, GAs can effectively explore routes and adapt to changing conditions to find near-optimal solutions.</a:t>
            </a:r>
          </a:p>
          <a:p>
            <a:endParaRPr lang="en-US" cap="none"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515368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7345" y="-139337"/>
            <a:ext cx="9905998" cy="1582783"/>
          </a:xfrm>
        </p:spPr>
        <p:txBody>
          <a:bodyPr/>
          <a:lstStyle/>
          <a:p>
            <a:r>
              <a:rPr lang="en-US" dirty="0">
                <a:effectLst/>
              </a:rPr>
              <a:t>How Genetic Algorithms Work</a:t>
            </a:r>
            <a:endParaRPr lang="en-US" dirty="0"/>
          </a:p>
        </p:txBody>
      </p:sp>
      <p:sp>
        <p:nvSpPr>
          <p:cNvPr id="3" name="Content Placeholder 2"/>
          <p:cNvSpPr>
            <a:spLocks noGrp="1"/>
          </p:cNvSpPr>
          <p:nvPr>
            <p:ph idx="1"/>
          </p:nvPr>
        </p:nvSpPr>
        <p:spPr>
          <a:xfrm>
            <a:off x="157345" y="1158240"/>
            <a:ext cx="11843066" cy="5564777"/>
          </a:xfrm>
        </p:spPr>
        <p:txBody>
          <a:bodyPr>
            <a:normAutofit fontScale="92500" lnSpcReduction="20000"/>
          </a:bodyPr>
          <a:lstStyle/>
          <a:p>
            <a:r>
              <a:rPr lang="en-US" cap="none" dirty="0">
                <a:ln w="0"/>
                <a:solidFill>
                  <a:schemeClr val="accent1"/>
                </a:solidFill>
                <a:effectLst>
                  <a:outerShdw blurRad="38100" dist="25400" dir="5400000" algn="ctr" rotWithShape="0">
                    <a:srgbClr val="6E747A">
                      <a:alpha val="43000"/>
                    </a:srgbClr>
                  </a:outerShdw>
                </a:effectLst>
              </a:rPr>
              <a:t>Encoding Solutions</a:t>
            </a:r>
            <a:r>
              <a:rPr lang="en-US" cap="none" dirty="0">
                <a:ln w="0"/>
                <a:effectLst>
                  <a:outerShdw blurRad="38100" dist="19050" dir="2700000" algn="tl" rotWithShape="0">
                    <a:schemeClr val="dk1">
                      <a:alpha val="40000"/>
                    </a:schemeClr>
                  </a:outerShdw>
                </a:effectLst>
              </a:rPr>
              <a:t>: Represent possible routes as permutations of cities along the commute route, like "A-B-C-D-E-F," where each letter is a location.</a:t>
            </a:r>
          </a:p>
          <a:p>
            <a:r>
              <a:rPr lang="en-US" cap="none" dirty="0">
                <a:ln w="0"/>
                <a:solidFill>
                  <a:schemeClr val="accent1"/>
                </a:solidFill>
                <a:effectLst>
                  <a:outerShdw blurRad="38100" dist="25400" dir="5400000" algn="ctr" rotWithShape="0">
                    <a:srgbClr val="6E747A">
                      <a:alpha val="43000"/>
                    </a:srgbClr>
                  </a:outerShdw>
                </a:effectLst>
              </a:rPr>
              <a:t>Initialization</a:t>
            </a:r>
            <a:r>
              <a:rPr lang="en-US" cap="none" dirty="0">
                <a:ln w="0"/>
                <a:effectLst>
                  <a:outerShdw blurRad="38100" dist="19050" dir="2700000" algn="tl" rotWithShape="0">
                    <a:schemeClr val="dk1">
                      <a:alpha val="40000"/>
                    </a:schemeClr>
                  </a:outerShdw>
                </a:effectLst>
              </a:rPr>
              <a:t>: Create an initial population of routes, either randomly generated or based on existing routes.</a:t>
            </a:r>
          </a:p>
          <a:p>
            <a:r>
              <a:rPr lang="en-US" cap="none" dirty="0">
                <a:ln w="0"/>
                <a:solidFill>
                  <a:schemeClr val="accent1"/>
                </a:solidFill>
                <a:effectLst>
                  <a:outerShdw blurRad="38100" dist="25400" dir="5400000" algn="ctr" rotWithShape="0">
                    <a:srgbClr val="6E747A">
                      <a:alpha val="43000"/>
                    </a:srgbClr>
                  </a:outerShdw>
                </a:effectLst>
              </a:rPr>
              <a:t>Evaluation</a:t>
            </a:r>
            <a:r>
              <a:rPr lang="en-US" cap="none" dirty="0">
                <a:ln w="0"/>
                <a:effectLst>
                  <a:outerShdw blurRad="38100" dist="19050" dir="2700000" algn="tl" rotWithShape="0">
                    <a:schemeClr val="dk1">
                      <a:alpha val="40000"/>
                    </a:schemeClr>
                  </a:outerShdw>
                </a:effectLst>
              </a:rPr>
              <a:t>: Assess routes based on factors like distance, traffic conditions, and travel time. Lower values indicate better solutions.</a:t>
            </a:r>
          </a:p>
          <a:p>
            <a:r>
              <a:rPr lang="en-US" cap="none" dirty="0">
                <a:ln w="0"/>
                <a:solidFill>
                  <a:schemeClr val="accent1"/>
                </a:solidFill>
                <a:effectLst>
                  <a:outerShdw blurRad="38100" dist="25400" dir="5400000" algn="ctr" rotWithShape="0">
                    <a:srgbClr val="6E747A">
                      <a:alpha val="43000"/>
                    </a:srgbClr>
                  </a:outerShdw>
                </a:effectLst>
              </a:rPr>
              <a:t>Selection</a:t>
            </a:r>
            <a:r>
              <a:rPr lang="en-US" cap="none" dirty="0">
                <a:ln w="0"/>
                <a:effectLst>
                  <a:outerShdw blurRad="38100" dist="19050" dir="2700000" algn="tl" rotWithShape="0">
                    <a:schemeClr val="dk1">
                      <a:alpha val="40000"/>
                    </a:schemeClr>
                  </a:outerShdw>
                </a:effectLst>
              </a:rPr>
              <a:t>: Choose routes for the next generation, favoring fitter ones with lower evaluation values. Methods include tournament selection or roulette wheel selection.</a:t>
            </a:r>
          </a:p>
          <a:p>
            <a:r>
              <a:rPr lang="en-US" cap="none" dirty="0">
                <a:ln w="0"/>
                <a:solidFill>
                  <a:schemeClr val="accent1"/>
                </a:solidFill>
                <a:effectLst>
                  <a:outerShdw blurRad="38100" dist="25400" dir="5400000" algn="ctr" rotWithShape="0">
                    <a:srgbClr val="6E747A">
                      <a:alpha val="43000"/>
                    </a:srgbClr>
                  </a:outerShdw>
                </a:effectLst>
              </a:rPr>
              <a:t>Crossover</a:t>
            </a:r>
            <a:r>
              <a:rPr lang="en-US" cap="none" dirty="0">
                <a:ln w="0"/>
                <a:effectLst>
                  <a:outerShdw blurRad="38100" dist="19050" dir="2700000" algn="tl" rotWithShape="0">
                    <a:schemeClr val="dk1">
                      <a:alpha val="40000"/>
                    </a:schemeClr>
                  </a:outerShdw>
                </a:effectLst>
              </a:rPr>
              <a:t>: Create new routes by combining genetic material from two parent routes, exchanging segments to produce offspring routes.</a:t>
            </a:r>
          </a:p>
          <a:p>
            <a:r>
              <a:rPr lang="en-US" cap="none" dirty="0">
                <a:ln w="0"/>
                <a:solidFill>
                  <a:schemeClr val="accent1"/>
                </a:solidFill>
                <a:effectLst>
                  <a:outerShdw blurRad="38100" dist="25400" dir="5400000" algn="ctr" rotWithShape="0">
                    <a:srgbClr val="6E747A">
                      <a:alpha val="43000"/>
                    </a:srgbClr>
                  </a:outerShdw>
                </a:effectLst>
              </a:rPr>
              <a:t>Mutation</a:t>
            </a:r>
            <a:r>
              <a:rPr lang="en-US" cap="none" dirty="0">
                <a:ln w="0"/>
                <a:effectLst>
                  <a:outerShdw blurRad="38100" dist="19050" dir="2700000" algn="tl" rotWithShape="0">
                    <a:schemeClr val="dk1">
                      <a:alpha val="40000"/>
                    </a:schemeClr>
                  </a:outerShdw>
                </a:effectLst>
              </a:rPr>
              <a:t>: Introduce random changes in routes to explore new possibilities and avoid local optima. This might involve swapping cities or changing their order.</a:t>
            </a:r>
          </a:p>
          <a:p>
            <a:r>
              <a:rPr lang="en-US" cap="none" dirty="0">
                <a:ln w="0"/>
                <a:solidFill>
                  <a:schemeClr val="accent1"/>
                </a:solidFill>
                <a:effectLst>
                  <a:outerShdw blurRad="38100" dist="25400" dir="5400000" algn="ctr" rotWithShape="0">
                    <a:srgbClr val="6E747A">
                      <a:alpha val="43000"/>
                    </a:srgbClr>
                  </a:outerShdw>
                </a:effectLst>
              </a:rPr>
              <a:t>New Generation</a:t>
            </a:r>
            <a:r>
              <a:rPr lang="en-US" cap="none" dirty="0">
                <a:ln w="0"/>
                <a:effectLst>
                  <a:outerShdw blurRad="38100" dist="19050" dir="2700000" algn="tl" rotWithShape="0">
                    <a:schemeClr val="dk1">
                      <a:alpha val="40000"/>
                    </a:schemeClr>
                  </a:outerShdw>
                </a:effectLst>
              </a:rPr>
              <a:t>: Offspring and fittest routes from the previous generation form the new population for the next iteration.</a:t>
            </a:r>
          </a:p>
          <a:p>
            <a:r>
              <a:rPr lang="en-US" cap="none" dirty="0">
                <a:ln w="0"/>
                <a:solidFill>
                  <a:schemeClr val="accent1"/>
                </a:solidFill>
                <a:effectLst>
                  <a:outerShdw blurRad="38100" dist="25400" dir="5400000" algn="ctr" rotWithShape="0">
                    <a:srgbClr val="6E747A">
                      <a:alpha val="43000"/>
                    </a:srgbClr>
                  </a:outerShdw>
                </a:effectLst>
              </a:rPr>
              <a:t>Termination</a:t>
            </a:r>
            <a:r>
              <a:rPr lang="en-US" cap="none" dirty="0">
                <a:ln w="0"/>
                <a:effectLst>
                  <a:outerShdw blurRad="38100" dist="19050" dir="2700000" algn="tl" rotWithShape="0">
                    <a:schemeClr val="dk1">
                      <a:alpha val="40000"/>
                    </a:schemeClr>
                  </a:outerShdw>
                </a:effectLst>
              </a:rPr>
              <a:t>: Continue the process for a fixed number of generations or until a satisfactory solution is found.</a:t>
            </a:r>
          </a:p>
          <a:p>
            <a:r>
              <a:rPr lang="en-US" cap="none" dirty="0">
                <a:ln w="0"/>
                <a:solidFill>
                  <a:schemeClr val="accent1"/>
                </a:solidFill>
                <a:effectLst>
                  <a:outerShdw blurRad="38100" dist="25400" dir="5400000" algn="ctr" rotWithShape="0">
                    <a:srgbClr val="6E747A">
                      <a:alpha val="43000"/>
                    </a:srgbClr>
                  </a:outerShdw>
                </a:effectLst>
              </a:rPr>
              <a:t>Final Solution</a:t>
            </a:r>
            <a:r>
              <a:rPr lang="en-US" cap="none" dirty="0">
                <a:ln w="0"/>
                <a:effectLst>
                  <a:outerShdw blurRad="38100" dist="19050" dir="2700000" algn="tl" rotWithShape="0">
                    <a:schemeClr val="dk1">
                      <a:alpha val="40000"/>
                    </a:schemeClr>
                  </a:outerShdw>
                </a:effectLst>
              </a:rPr>
              <a:t>: The best solution represents the optimal or near-optimal route for the daily commute.</a:t>
            </a:r>
          </a:p>
          <a:p>
            <a:pPr marL="0" indent="0">
              <a:buNone/>
            </a:pPr>
            <a:endParaRPr lang="en-US" cap="none" dirty="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07632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7345" y="139337"/>
            <a:ext cx="9905998" cy="1166949"/>
          </a:xfrm>
        </p:spPr>
        <p:txBody>
          <a:bodyPr/>
          <a:lstStyle/>
          <a:p>
            <a:r>
              <a:rPr lang="en-US" b="1" dirty="0">
                <a:effectLst/>
              </a:rPr>
              <a:t>Initialization</a:t>
            </a:r>
            <a:endParaRPr lang="en-US" dirty="0"/>
          </a:p>
        </p:txBody>
      </p:sp>
      <p:pic>
        <p:nvPicPr>
          <p:cNvPr id="10" name="Content Placeholder 9"/>
          <p:cNvPicPr>
            <a:picLocks noGrp="1" noChangeAspect="1"/>
          </p:cNvPicPr>
          <p:nvPr>
            <p:ph idx="1"/>
          </p:nvPr>
        </p:nvPicPr>
        <p:blipFill>
          <a:blip r:embed="rId2"/>
          <a:stretch>
            <a:fillRect/>
          </a:stretch>
        </p:blipFill>
        <p:spPr>
          <a:xfrm>
            <a:off x="296091" y="975360"/>
            <a:ext cx="10049692" cy="3866606"/>
          </a:xfrm>
          <a:prstGeom prst="rect">
            <a:avLst/>
          </a:prstGeom>
        </p:spPr>
      </p:pic>
      <p:sp>
        <p:nvSpPr>
          <p:cNvPr id="11" name="TextBox 10"/>
          <p:cNvSpPr txBox="1"/>
          <p:nvPr/>
        </p:nvSpPr>
        <p:spPr>
          <a:xfrm>
            <a:off x="1968137" y="5712823"/>
            <a:ext cx="184731" cy="369332"/>
          </a:xfrm>
          <a:prstGeom prst="rect">
            <a:avLst/>
          </a:prstGeom>
          <a:noFill/>
        </p:spPr>
        <p:txBody>
          <a:bodyPr wrap="none" rtlCol="0">
            <a:spAutoFit/>
          </a:bodyPr>
          <a:lstStyle/>
          <a:p>
            <a:endParaRPr lang="en-US" dirty="0"/>
          </a:p>
        </p:txBody>
      </p:sp>
      <p:sp>
        <p:nvSpPr>
          <p:cNvPr id="12" name="TextBox 11"/>
          <p:cNvSpPr txBox="1"/>
          <p:nvPr/>
        </p:nvSpPr>
        <p:spPr>
          <a:xfrm>
            <a:off x="357052" y="4937760"/>
            <a:ext cx="11713028" cy="2862322"/>
          </a:xfrm>
          <a:prstGeom prst="rect">
            <a:avLst/>
          </a:prstGeom>
          <a:noFill/>
        </p:spPr>
        <p:txBody>
          <a:bodyPr wrap="square" rtlCol="0">
            <a:spAutoFit/>
          </a:bodyPr>
          <a:lstStyle/>
          <a:p>
            <a:r>
              <a:rPr lang="en-US" dirty="0">
                <a:ln w="0"/>
                <a:solidFill>
                  <a:schemeClr val="accent1"/>
                </a:solidFill>
                <a:effectLst>
                  <a:outerShdw blurRad="38100" dist="25400" dir="5400000" algn="ctr" rotWithShape="0">
                    <a:srgbClr val="6E747A">
                      <a:alpha val="43000"/>
                    </a:srgbClr>
                  </a:outerShdw>
                </a:effectLst>
              </a:rPr>
              <a:t>This </a:t>
            </a:r>
            <a:r>
              <a:rPr lang="en-US" dirty="0" smtClean="0">
                <a:ln w="0"/>
                <a:solidFill>
                  <a:schemeClr val="accent1"/>
                </a:solidFill>
                <a:effectLst>
                  <a:outerShdw blurRad="38100" dist="25400" dir="5400000" algn="ctr" rotWithShape="0">
                    <a:srgbClr val="6E747A">
                      <a:alpha val="43000"/>
                    </a:srgbClr>
                  </a:outerShdw>
                </a:effectLst>
              </a:rPr>
              <a:t>first function</a:t>
            </a:r>
            <a:r>
              <a:rPr lang="en-US" dirty="0" smtClean="0"/>
              <a:t> </a:t>
            </a:r>
            <a:r>
              <a:rPr lang="en-US" dirty="0"/>
              <a:t>retrieves data necessary for solving the problem, such as city names, handling costs, connection costs, and city coordinates. Adjustments may be needed based on the specific implementation requirements</a:t>
            </a:r>
            <a:r>
              <a:rPr lang="en-US" dirty="0" smtClean="0"/>
              <a:t>. And the </a:t>
            </a:r>
            <a:r>
              <a:rPr lang="en-US" dirty="0" smtClean="0">
                <a:ln w="0"/>
                <a:solidFill>
                  <a:schemeClr val="accent1"/>
                </a:solidFill>
                <a:effectLst>
                  <a:outerShdw blurRad="38100" dist="25400" dir="5400000" algn="ctr" rotWithShape="0">
                    <a:srgbClr val="6E747A">
                      <a:alpha val="43000"/>
                    </a:srgbClr>
                  </a:outerShdw>
                </a:effectLst>
              </a:rPr>
              <a:t>second </a:t>
            </a:r>
            <a:r>
              <a:rPr lang="en-US" dirty="0">
                <a:ln w="0"/>
                <a:solidFill>
                  <a:schemeClr val="accent1"/>
                </a:solidFill>
                <a:effectLst>
                  <a:outerShdw blurRad="38100" dist="25400" dir="5400000" algn="ctr" rotWithShape="0">
                    <a:srgbClr val="6E747A">
                      <a:alpha val="43000"/>
                    </a:srgbClr>
                  </a:outerShdw>
                </a:effectLst>
              </a:rPr>
              <a:t>This function</a:t>
            </a:r>
            <a:r>
              <a:rPr lang="en-US" dirty="0"/>
              <a:t> retrieves the configuration parameters for the genetic algorithm, such as population size, elitism percentage, tournament size, maximum number of generations, and maximum stagnation. Adjustments may be needed based on the specific requirements of your genetic algorithm implementation.</a:t>
            </a:r>
            <a:endParaRPr lang="en-US" dirty="0"/>
          </a:p>
          <a:p>
            <a:r>
              <a:rPr lang="en-US" dirty="0"/>
              <a:t/>
            </a:r>
            <a:br>
              <a:rPr lang="en-US" dirty="0"/>
            </a:br>
            <a:endParaRPr lang="en-US" dirty="0"/>
          </a:p>
          <a:p>
            <a:r>
              <a:rPr lang="en-US" dirty="0"/>
              <a:t/>
            </a:r>
            <a:br>
              <a:rPr lang="en-US" dirty="0"/>
            </a:br>
            <a:endParaRPr lang="en-US" dirty="0"/>
          </a:p>
        </p:txBody>
      </p:sp>
    </p:spTree>
    <p:extLst>
      <p:ext uri="{BB962C8B-B14F-4D97-AF65-F5344CB8AC3E}">
        <p14:creationId xmlns:p14="http://schemas.microsoft.com/office/powerpoint/2010/main" val="33723748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740229"/>
            <a:ext cx="9905998" cy="977535"/>
          </a:xfrm>
        </p:spPr>
        <p:txBody>
          <a:bodyPr>
            <a:normAutofit fontScale="90000"/>
          </a:bodyPr>
          <a:lstStyle/>
          <a:p>
            <a:r>
              <a:rPr lang="en-US" b="1" dirty="0" smtClean="0">
                <a:effectLst/>
              </a:rPr>
              <a:t>Population</a:t>
            </a:r>
            <a:r>
              <a:rPr lang="en-US" b="1" dirty="0">
                <a:effectLst/>
              </a:rPr>
              <a:t/>
            </a:r>
            <a:br>
              <a:rPr lang="en-US" b="1" dirty="0">
                <a:effectLst/>
              </a:rPr>
            </a:br>
            <a:r>
              <a:rPr lang="en-US" dirty="0"/>
              <a:t/>
            </a:r>
            <a:br>
              <a:rPr lang="en-US" dirty="0"/>
            </a:br>
            <a:r>
              <a:rPr lang="en-US" b="1" dirty="0" smtClean="0">
                <a:effectLst/>
              </a:rPr>
              <a:t/>
            </a:r>
            <a:br>
              <a:rPr lang="en-US" b="1" dirty="0" smtClean="0">
                <a:effectLst/>
              </a:rPr>
            </a:br>
            <a:endParaRPr lang="en-US" dirty="0"/>
          </a:p>
        </p:txBody>
      </p:sp>
      <p:pic>
        <p:nvPicPr>
          <p:cNvPr id="5" name="Content Placeholder 4"/>
          <p:cNvPicPr>
            <a:picLocks noGrp="1" noChangeAspect="1"/>
          </p:cNvPicPr>
          <p:nvPr>
            <p:ph idx="1"/>
          </p:nvPr>
        </p:nvPicPr>
        <p:blipFill>
          <a:blip r:embed="rId2"/>
          <a:stretch>
            <a:fillRect/>
          </a:stretch>
        </p:blipFill>
        <p:spPr>
          <a:xfrm>
            <a:off x="217713" y="818606"/>
            <a:ext cx="10215155" cy="4214948"/>
          </a:xfrm>
          <a:prstGeom prst="rect">
            <a:avLst/>
          </a:prstGeom>
        </p:spPr>
      </p:pic>
      <p:sp>
        <p:nvSpPr>
          <p:cNvPr id="6" name="TextBox 5"/>
          <p:cNvSpPr txBox="1"/>
          <p:nvPr/>
        </p:nvSpPr>
        <p:spPr>
          <a:xfrm>
            <a:off x="130629" y="5416731"/>
            <a:ext cx="11495314" cy="1200329"/>
          </a:xfrm>
          <a:prstGeom prst="rect">
            <a:avLst/>
          </a:prstGeom>
          <a:noFill/>
        </p:spPr>
        <p:txBody>
          <a:bodyPr wrap="square" rtlCol="0">
            <a:spAutoFit/>
          </a:bodyPr>
          <a:lstStyle/>
          <a:p>
            <a:r>
              <a:rPr lang="en-US" dirty="0"/>
              <a:t>This function </a:t>
            </a:r>
            <a:r>
              <a:rPr lang="en-US" dirty="0">
                <a:ln w="0"/>
                <a:solidFill>
                  <a:schemeClr val="accent1"/>
                </a:solidFill>
                <a:effectLst>
                  <a:outerShdw blurRad="38100" dist="25400" dir="5400000" algn="ctr" rotWithShape="0">
                    <a:srgbClr val="6E747A">
                      <a:alpha val="43000"/>
                    </a:srgbClr>
                  </a:outerShdw>
                </a:effectLst>
              </a:rPr>
              <a:t>initializes a population of chromosomes </a:t>
            </a:r>
            <a:r>
              <a:rPr lang="en-US" dirty="0"/>
              <a:t>for the Genetic Algorithm. The population includes chromosomes representing the shortest path, the longest path, and random paths between the origin and destination cities. Adjustments may be needed based on the specific requirements of your Genetic Algorithm implementation.</a:t>
            </a:r>
            <a:endParaRPr lang="en-US" dirty="0"/>
          </a:p>
        </p:txBody>
      </p:sp>
    </p:spTree>
    <p:extLst>
      <p:ext uri="{BB962C8B-B14F-4D97-AF65-F5344CB8AC3E}">
        <p14:creationId xmlns:p14="http://schemas.microsoft.com/office/powerpoint/2010/main" val="2182980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8647" y="0"/>
            <a:ext cx="9905998" cy="1507788"/>
          </a:xfrm>
        </p:spPr>
        <p:txBody>
          <a:bodyPr/>
          <a:lstStyle/>
          <a:p>
            <a:r>
              <a:rPr lang="en-US" dirty="0" smtClean="0"/>
              <a:t>How POPULATION LOOKS LIKE </a:t>
            </a:r>
            <a:endParaRPr lang="en-US" dirty="0"/>
          </a:p>
        </p:txBody>
      </p:sp>
      <p:pic>
        <p:nvPicPr>
          <p:cNvPr id="4098" name="Picture 2" descr="https://miro.medium.com/v2/resize:fit:1313/1*j5gAuTqZC4D4SRNiaubCu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9855" y="1595337"/>
            <a:ext cx="11060417" cy="4737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01236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8967" y="0"/>
            <a:ext cx="9905998" cy="1532709"/>
          </a:xfrm>
        </p:spPr>
        <p:txBody>
          <a:bodyPr/>
          <a:lstStyle/>
          <a:p>
            <a:r>
              <a:rPr lang="en-US" dirty="0">
                <a:effectLst/>
              </a:rPr>
              <a:t>Evaluation</a:t>
            </a:r>
            <a:r>
              <a:rPr lang="en-US" b="1" dirty="0">
                <a:effectLst/>
              </a:rPr>
              <a:t/>
            </a:r>
            <a:br>
              <a:rPr lang="en-US" b="1" dirty="0">
                <a:effectLst/>
              </a:rPr>
            </a:br>
            <a:endParaRPr lang="en-US" dirty="0"/>
          </a:p>
        </p:txBody>
      </p:sp>
      <p:pic>
        <p:nvPicPr>
          <p:cNvPr id="4" name="Content Placeholder 3"/>
          <p:cNvPicPr>
            <a:picLocks noGrp="1" noChangeAspect="1"/>
          </p:cNvPicPr>
          <p:nvPr>
            <p:ph idx="1"/>
          </p:nvPr>
        </p:nvPicPr>
        <p:blipFill>
          <a:blip r:embed="rId2"/>
          <a:stretch>
            <a:fillRect/>
          </a:stretch>
        </p:blipFill>
        <p:spPr>
          <a:xfrm>
            <a:off x="348342" y="862148"/>
            <a:ext cx="8961120" cy="3291841"/>
          </a:xfrm>
          <a:prstGeom prst="rect">
            <a:avLst/>
          </a:prstGeom>
        </p:spPr>
      </p:pic>
      <p:sp>
        <p:nvSpPr>
          <p:cNvPr id="5" name="TextBox 4"/>
          <p:cNvSpPr txBox="1"/>
          <p:nvPr/>
        </p:nvSpPr>
        <p:spPr>
          <a:xfrm>
            <a:off x="217714" y="4389120"/>
            <a:ext cx="9945189" cy="1754326"/>
          </a:xfrm>
          <a:prstGeom prst="rect">
            <a:avLst/>
          </a:prstGeom>
          <a:noFill/>
        </p:spPr>
        <p:txBody>
          <a:bodyPr wrap="square" rtlCol="0">
            <a:spAutoFit/>
          </a:bodyPr>
          <a:lstStyle/>
          <a:p>
            <a:r>
              <a:rPr lang="en-US" dirty="0"/>
              <a:t>This function </a:t>
            </a:r>
            <a:r>
              <a:rPr lang="en-US" dirty="0">
                <a:ln w="0"/>
                <a:solidFill>
                  <a:schemeClr val="accent1"/>
                </a:solidFill>
                <a:effectLst>
                  <a:outerShdw blurRad="38100" dist="25400" dir="5400000" algn="ctr" rotWithShape="0">
                    <a:srgbClr val="6E747A">
                      <a:alpha val="43000"/>
                    </a:srgbClr>
                  </a:outerShdw>
                </a:effectLst>
              </a:rPr>
              <a:t>evaluates each chromosome in the population </a:t>
            </a:r>
            <a:r>
              <a:rPr lang="en-US" dirty="0"/>
              <a:t>by calculating the total cost of its route based on the cost matrix and handling costs. Then, it sorts the population based on the calculated cost in ascending order. Adjustments may be needed based on the specific requirements of your Genetic Algorithm implementation.</a:t>
            </a:r>
            <a:endParaRPr lang="en-US" dirty="0"/>
          </a:p>
          <a:p>
            <a:r>
              <a:rPr lang="en-US" dirty="0"/>
              <a:t/>
            </a:r>
            <a:br>
              <a:rPr lang="en-US" dirty="0"/>
            </a:br>
            <a:endParaRPr lang="en-US" dirty="0"/>
          </a:p>
        </p:txBody>
      </p:sp>
    </p:spTree>
    <p:extLst>
      <p:ext uri="{BB962C8B-B14F-4D97-AF65-F5344CB8AC3E}">
        <p14:creationId xmlns:p14="http://schemas.microsoft.com/office/powerpoint/2010/main" val="280992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503" y="-87086"/>
            <a:ext cx="10873240" cy="1905000"/>
          </a:xfrm>
        </p:spPr>
        <p:txBody>
          <a:bodyPr/>
          <a:lstStyle/>
          <a:p>
            <a:r>
              <a:rPr lang="en-US" dirty="0">
                <a:effectLst/>
              </a:rPr>
              <a:t>Selection</a:t>
            </a:r>
            <a:r>
              <a:rPr lang="en-US" b="1" dirty="0">
                <a:effectLst/>
              </a:rPr>
              <a:t/>
            </a:r>
            <a:br>
              <a:rPr lang="en-US" b="1" dirty="0">
                <a:effectLst/>
              </a:rPr>
            </a:br>
            <a:endParaRPr lang="en-US" dirty="0"/>
          </a:p>
        </p:txBody>
      </p:sp>
      <p:pic>
        <p:nvPicPr>
          <p:cNvPr id="4" name="Content Placeholder 3"/>
          <p:cNvPicPr>
            <a:picLocks noGrp="1" noChangeAspect="1"/>
          </p:cNvPicPr>
          <p:nvPr>
            <p:ph idx="1"/>
          </p:nvPr>
        </p:nvPicPr>
        <p:blipFill>
          <a:blip r:embed="rId2"/>
          <a:stretch>
            <a:fillRect/>
          </a:stretch>
        </p:blipFill>
        <p:spPr>
          <a:xfrm>
            <a:off x="248048" y="1108166"/>
            <a:ext cx="8888569" cy="3124200"/>
          </a:xfrm>
          <a:prstGeom prst="rect">
            <a:avLst/>
          </a:prstGeom>
        </p:spPr>
      </p:pic>
      <p:sp>
        <p:nvSpPr>
          <p:cNvPr id="5" name="TextBox 4"/>
          <p:cNvSpPr txBox="1"/>
          <p:nvPr/>
        </p:nvSpPr>
        <p:spPr>
          <a:xfrm>
            <a:off x="248048" y="4249783"/>
            <a:ext cx="9936480" cy="2308324"/>
          </a:xfrm>
          <a:prstGeom prst="rect">
            <a:avLst/>
          </a:prstGeom>
          <a:noFill/>
        </p:spPr>
        <p:txBody>
          <a:bodyPr wrap="square" rtlCol="0">
            <a:spAutoFit/>
          </a:bodyPr>
          <a:lstStyle/>
          <a:p>
            <a:r>
              <a:rPr lang="en-US" dirty="0"/>
              <a:t/>
            </a:r>
            <a:br>
              <a:rPr lang="en-US" dirty="0"/>
            </a:br>
            <a:r>
              <a:rPr lang="en-US" dirty="0"/>
              <a:t>This function implements </a:t>
            </a:r>
            <a:r>
              <a:rPr lang="en-US" dirty="0">
                <a:ln w="0"/>
                <a:solidFill>
                  <a:schemeClr val="accent1"/>
                </a:solidFill>
                <a:effectLst>
                  <a:outerShdw blurRad="38100" dist="25400" dir="5400000" algn="ctr" rotWithShape="0">
                    <a:srgbClr val="6E747A">
                      <a:alpha val="43000"/>
                    </a:srgbClr>
                  </a:outerShdw>
                </a:effectLst>
              </a:rPr>
              <a:t>tournament selection</a:t>
            </a:r>
            <a:r>
              <a:rPr lang="en-US" dirty="0"/>
              <a:t>, a method commonly used in Genetic Algorithms for selecting parents for the next generation. It randomly selects a subset of chromosomes (a tournament) from the population and then selects the best chromosome from that subset based on its cost. Adjustments may be needed based on the specific requirements of your Genetic Algorithm implementation.</a:t>
            </a:r>
            <a:endParaRPr lang="en-US" dirty="0"/>
          </a:p>
          <a:p>
            <a:r>
              <a:rPr lang="en-US" dirty="0"/>
              <a:t/>
            </a:r>
            <a:br>
              <a:rPr lang="en-US" dirty="0"/>
            </a:br>
            <a:endParaRPr lang="en-US" dirty="0"/>
          </a:p>
        </p:txBody>
      </p:sp>
    </p:spTree>
    <p:extLst>
      <p:ext uri="{BB962C8B-B14F-4D97-AF65-F5344CB8AC3E}">
        <p14:creationId xmlns:p14="http://schemas.microsoft.com/office/powerpoint/2010/main" val="152868162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A9E023"/>
      </a:accent1>
      <a:accent2>
        <a:srgbClr val="1FCDB6"/>
      </a:accent2>
      <a:accent3>
        <a:srgbClr val="5F99C9"/>
      </a:accent3>
      <a:accent4>
        <a:srgbClr val="AE65D1"/>
      </a:accent4>
      <a:accent5>
        <a:srgbClr val="D06423"/>
      </a:accent5>
      <a:accent6>
        <a:srgbClr val="DCAB11"/>
      </a:accent6>
      <a:hlink>
        <a:srgbClr val="ADE133"/>
      </a:hlink>
      <a:folHlink>
        <a:srgbClr val="C2EA6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1FEE2289-88FB-467C-9C9A-54F3C85768F0}"/>
    </a:ext>
  </a:extLst>
</a:theme>
</file>

<file path=docProps/app.xml><?xml version="1.0" encoding="utf-8"?>
<Properties xmlns="http://schemas.openxmlformats.org/officeDocument/2006/extended-properties" xmlns:vt="http://schemas.openxmlformats.org/officeDocument/2006/docPropsVTypes">
  <Template>TM03457485[[fn=Mesh]]</Template>
  <TotalTime>94</TotalTime>
  <Words>1165</Words>
  <Application>Microsoft Office PowerPoint</Application>
  <PresentationFormat>Widescreen</PresentationFormat>
  <Paragraphs>57</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Arial Black</vt:lpstr>
      <vt:lpstr>Century Gothic</vt:lpstr>
      <vt:lpstr>Tahoma</vt:lpstr>
      <vt:lpstr>Wingdings</vt:lpstr>
      <vt:lpstr>Mesh</vt:lpstr>
      <vt:lpstr>Genetic algorithm </vt:lpstr>
      <vt:lpstr>Introduction</vt:lpstr>
      <vt:lpstr>What are Genetic Algorithms?</vt:lpstr>
      <vt:lpstr>How Genetic Algorithms Work</vt:lpstr>
      <vt:lpstr>Initialization</vt:lpstr>
      <vt:lpstr>Population   </vt:lpstr>
      <vt:lpstr>How POPULATION LOOKS LIKE </vt:lpstr>
      <vt:lpstr>Evaluation </vt:lpstr>
      <vt:lpstr>Selection </vt:lpstr>
      <vt:lpstr>Crossover </vt:lpstr>
      <vt:lpstr>PowerPoint Presentation</vt:lpstr>
      <vt:lpstr>HOW Crossover WORK </vt:lpstr>
      <vt:lpstr>PowerPoint Presentation</vt:lpstr>
      <vt:lpstr>mutation</vt:lpstr>
      <vt:lpstr>How mutation work </vt:lpstr>
      <vt:lpstr>Running the Genetic Algorithm </vt:lpstr>
      <vt:lpstr>PowerPoint Presentation</vt:lpstr>
      <vt:lpstr>Conclusion</vt:lpstr>
      <vt:lpstr>Q&amp;A</vt:lpstr>
      <vt:lpstr>Thank You</vt:lpstr>
    </vt:vector>
  </TitlesOfParts>
  <Company>SACC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Genetic algorithm</dc:title>
  <dc:creator>Maher</dc:creator>
  <cp:lastModifiedBy>Maher</cp:lastModifiedBy>
  <cp:revision>11</cp:revision>
  <dcterms:created xsi:type="dcterms:W3CDTF">2024-05-16T04:10:40Z</dcterms:created>
  <dcterms:modified xsi:type="dcterms:W3CDTF">2024-05-16T05:44:42Z</dcterms:modified>
</cp:coreProperties>
</file>

<file path=docProps/thumbnail.jpeg>
</file>